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0" r:id="rId4"/>
    <p:sldId id="261" r:id="rId5"/>
    <p:sldId id="264" r:id="rId6"/>
    <p:sldId id="265" r:id="rId7"/>
    <p:sldId id="266" r:id="rId8"/>
    <p:sldId id="267" r:id="rId9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64784-5734-4EB5-8AA8-D45A6BA509C1}" v="6" dt="2025-12-11T23:06:36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7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AE17C15-72C0-2C3A-CFEA-1BEB79A4C4A1}"/>
              </a:ext>
            </a:extLst>
          </p:cNvPr>
          <p:cNvSpPr txBox="1"/>
          <p:nvPr/>
        </p:nvSpPr>
        <p:spPr>
          <a:xfrm>
            <a:off x="1319133" y="449705"/>
            <a:ext cx="2923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PROYECTO DATASET  DIABETES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0AB139-9DE9-9EC1-2B77-49758BC93A27}"/>
              </a:ext>
            </a:extLst>
          </p:cNvPr>
          <p:cNvSpPr txBox="1"/>
          <p:nvPr/>
        </p:nvSpPr>
        <p:spPr>
          <a:xfrm>
            <a:off x="5426439" y="130605"/>
            <a:ext cx="676714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Análisis Predictivo de Diabetes en Pacientes</a:t>
            </a:r>
          </a:p>
          <a:p>
            <a:pPr>
              <a:lnSpc>
                <a:spcPct val="150000"/>
              </a:lnSpc>
            </a:pPr>
            <a:endParaRPr lang="es-C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Grupo 3: Predicción de Diabetes</a:t>
            </a:r>
          </a:p>
          <a:p>
            <a:pPr>
              <a:lnSpc>
                <a:spcPct val="150000"/>
              </a:lnSpc>
            </a:pP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Presentado por: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Jhon Sebastián Caviedes Guevara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David Felipe Perdomo Castillo</a:t>
            </a:r>
          </a:p>
          <a:p>
            <a:pPr algn="ctr">
              <a:lnSpc>
                <a:spcPct val="150000"/>
              </a:lnSpc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11/12/2025</a:t>
            </a:r>
          </a:p>
          <a:p>
            <a:pPr>
              <a:lnSpc>
                <a:spcPct val="150000"/>
              </a:lnSpc>
            </a:pPr>
            <a:endParaRPr lang="es-C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C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120FA2-51BF-1D93-2B4F-92F42DA4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591"/>
            <a:ext cx="5156616" cy="35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320AE0D-F70C-B9E2-E04E-A4A0FED95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99" y="4345090"/>
            <a:ext cx="4445032" cy="23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1B22138-5D9D-7B0C-9B75-365F28B7E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6872" cy="646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EE12747-5992-4A3A-41FC-BBFC67F51380}"/>
              </a:ext>
            </a:extLst>
          </p:cNvPr>
          <p:cNvSpPr txBox="1"/>
          <p:nvPr/>
        </p:nvSpPr>
        <p:spPr>
          <a:xfrm>
            <a:off x="4946754" y="1183666"/>
            <a:ext cx="71203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Pregunta de Investigación</a:t>
            </a:r>
          </a:p>
          <a:p>
            <a:pPr algn="ctr">
              <a:buNone/>
            </a:pP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¿Qué tan bien pueden las variables clínicas del paciente (como número de embarazos, glucosa, presión arterial, IMC, función del pedigrí de la diabetes y edad) predecir la 'Variable de clase' (0 = no diabetes, 1 = diabetes) usando modelos de regresión lineal múltiple y Random Forest Regressor?</a:t>
            </a:r>
          </a:p>
          <a:p>
            <a:pPr algn="ctr">
              <a:buNone/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RTA: 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Las variables clínicas consideradas no son suficientes para predecir con precisión si un paciente será diabético utilizando los modelos aplicados. Se requieren modelos más adecuados al tipo de problema (clasificación) o un análisis más profundo de las relaciones entre variables.</a:t>
            </a:r>
          </a:p>
          <a:p>
            <a:pPr>
              <a:buNone/>
            </a:pP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A36D600-BC87-C021-8AE8-5D250D206C73}"/>
              </a:ext>
            </a:extLst>
          </p:cNvPr>
          <p:cNvSpPr txBox="1"/>
          <p:nvPr/>
        </p:nvSpPr>
        <p:spPr>
          <a:xfrm>
            <a:off x="164892" y="314794"/>
            <a:ext cx="7719934" cy="655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Análisis Inicial del Dataset de Diabetes</a:t>
            </a:r>
          </a:p>
          <a:p>
            <a:pPr algn="just">
              <a:lnSpc>
                <a:spcPct val="150000"/>
              </a:lnSpc>
              <a:buNone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Descripción General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Registros: 768 pacientes.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Variables: 9 atributos, incluyendo resultados de glucosa, presión arterial, IMC, edad y un indicador de resultado (diabetes).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Tipos de Datos: Mayormente numéricos (enteros y flotantes), con la variable objetivo siendo binaria (0/1).</a:t>
            </a:r>
          </a:p>
          <a:p>
            <a:pPr algn="just">
              <a:lnSpc>
                <a:spcPct val="150000"/>
              </a:lnSpc>
              <a:buNone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Estadísticos Descriptivos Clave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Glucosa: Media alta, con una desviación estándar considerable, indicando variabilidad.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Presión Arterial: Rangos normales para la mayoría, pero con algunos valores extremos que podrían ser atípicos.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IMC (Índice de Masa Corporal): Distribución que sugiere una parte significativa de la población con sobrepeso u obesidad.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Edad: Amplio rango, influyendo potencialmente en la aparición de la diabetes.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65C574-1E8F-6AE1-C638-D314B0B09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030" y="663844"/>
            <a:ext cx="2773181" cy="23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9E4B840-531A-C608-52DC-DA074C2EB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031" y="3180581"/>
            <a:ext cx="2668248" cy="23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766EC0B-BDCE-DB77-A3FA-8C9A15FCC22E}"/>
              </a:ext>
            </a:extLst>
          </p:cNvPr>
          <p:cNvSpPr txBox="1"/>
          <p:nvPr/>
        </p:nvSpPr>
        <p:spPr>
          <a:xfrm>
            <a:off x="5694246" y="3363503"/>
            <a:ext cx="6212927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Distribución de Variables con Imputación KNN</a:t>
            </a:r>
          </a:p>
          <a:p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El boxplot muestra la dispersión y valores atípicos de variables clínicas tras aplicar imputación KNN, lo que permite evaluar la consistencia de los datos en factores como embarazos, presión arterial, índice de masa corporal y edad. Destaca la alta variabilidad en los niveles de insulina, con numerosos valores extremos, subrayando su relevancia como indicador clave en el análisis de riesgo de diabetes.</a:t>
            </a:r>
          </a:p>
          <a:p>
            <a:pPr algn="ctr"/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7CC86C-1528-FC09-1FFE-B19F5CDB3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75" y="1042163"/>
            <a:ext cx="4437089" cy="24547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75435C0-595F-5E34-81E4-2B9A22E34C1F}"/>
              </a:ext>
            </a:extLst>
          </p:cNvPr>
          <p:cNvSpPr txBox="1"/>
          <p:nvPr/>
        </p:nvSpPr>
        <p:spPr>
          <a:xfrm>
            <a:off x="451308" y="3766572"/>
            <a:ext cx="4437089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 dirty="0"/>
              <a:t>Proporción de Individuos por Clase de Diabetes</a:t>
            </a:r>
          </a:p>
          <a:p>
            <a:pPr algn="just"/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La gráfica muestra que el 65.1% de los individuos no son diabéticos y el 34.9% sí lo son. Aunque la mayoría está libre de la condición, más de un tercio presenta diabetes, lo que resalta la importancia de estudiar los factores que influyen en su aparición</a:t>
            </a:r>
          </a:p>
          <a:p>
            <a:pPr algn="ctr">
              <a:buNone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95FBA4F-BE61-7A7F-A5AB-B08F64DE2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68" y="806423"/>
            <a:ext cx="4159523" cy="247202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61DD98E-C6FD-2D09-839E-047EEA383E5E}"/>
              </a:ext>
            </a:extLst>
          </p:cNvPr>
          <p:cNvSpPr txBox="1"/>
          <p:nvPr/>
        </p:nvSpPr>
        <p:spPr>
          <a:xfrm>
            <a:off x="3241623" y="280345"/>
            <a:ext cx="60935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b="1" dirty="0"/>
              <a:t>Visualizaciones Clave: Factores Influyentes</a:t>
            </a:r>
          </a:p>
        </p:txBody>
      </p:sp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1A05DFB-39BD-E6D8-7E74-871FFDE13ECC}"/>
              </a:ext>
            </a:extLst>
          </p:cNvPr>
          <p:cNvSpPr txBox="1"/>
          <p:nvPr/>
        </p:nvSpPr>
        <p:spPr>
          <a:xfrm>
            <a:off x="3429761" y="330121"/>
            <a:ext cx="609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O" sz="2000" b="1" dirty="0">
                <a:latin typeface="Arial" panose="020B0604020202020204" pitchFamily="34" charset="0"/>
                <a:cs typeface="Arial" panose="020B0604020202020204" pitchFamily="34" charset="0"/>
              </a:rPr>
              <a:t>Análisis Visual</a:t>
            </a: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28F89B-6ABF-645E-F1BB-0887D2BE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9" y="702193"/>
            <a:ext cx="4913966" cy="27155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15CCC84-D81C-0644-CBFE-BCB0170148AF}"/>
              </a:ext>
            </a:extLst>
          </p:cNvPr>
          <p:cNvSpPr txBox="1"/>
          <p:nvPr/>
        </p:nvSpPr>
        <p:spPr>
          <a:xfrm>
            <a:off x="0" y="3440221"/>
            <a:ext cx="6093500" cy="296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Correlación de Embarazos y Diabetes</a:t>
            </a:r>
          </a:p>
          <a:p>
            <a:pPr>
              <a:buNone/>
            </a:pPr>
            <a:b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El número de embarazos se relaciona con una mayor probabilidad de desarrollar diabetes en mujeres, especialmente por factores como cambios hormonales, resistencia a la insulina durante la gestación y predisposición genética. Este patrón resulta clave para identificar grupos vulnerables y orientar estrategias preventivas en salud materna, sobre todo en mujeres con múltiples embarazos.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1B1F8E8-4110-8F4F-225A-601E23C1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643" y="806256"/>
            <a:ext cx="4913965" cy="255794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46D95-FF9C-9B61-49DA-16BE358BFEA1}"/>
              </a:ext>
            </a:extLst>
          </p:cNvPr>
          <p:cNvSpPr txBox="1"/>
          <p:nvPr/>
        </p:nvSpPr>
        <p:spPr>
          <a:xfrm>
            <a:off x="6100090" y="3377011"/>
            <a:ext cx="611598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Relación entre Glucosa y Índice de Masa Corporal</a:t>
            </a:r>
          </a:p>
          <a:p>
            <a:pPr algn="ctr">
              <a:buNone/>
            </a:pPr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La gráfica de dispersión muestra la correlación entre los niveles de glucosa y el índice de masa corporal (IMC), diferenciando dos clases de pacientes. Se observa una tendencia ascendente: a mayor IMC, mayores niveles de glucosa, especialmente en la clase asociada a diagnóstico de diabetes. Esta relación refuerza la relevancia del peso corporal como factor de riesgo en el análisis clínico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0690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48C32C3-A29D-E908-4BFE-529001DD6967}"/>
              </a:ext>
            </a:extLst>
          </p:cNvPr>
          <p:cNvSpPr txBox="1"/>
          <p:nvPr/>
        </p:nvSpPr>
        <p:spPr>
          <a:xfrm>
            <a:off x="2830813" y="310406"/>
            <a:ext cx="6531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O" sz="2400" b="1" dirty="0">
                <a:latin typeface="Arial" panose="020B0604020202020204" pitchFamily="34" charset="0"/>
                <a:cs typeface="Arial" panose="020B0604020202020204" pitchFamily="34" charset="0"/>
              </a:rPr>
              <a:t>Características y Patrones Identificados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353D70-0482-BF8B-C997-8F3B9A1169B8}"/>
              </a:ext>
            </a:extLst>
          </p:cNvPr>
          <p:cNvSpPr txBox="1"/>
          <p:nvPr/>
        </p:nvSpPr>
        <p:spPr>
          <a:xfrm>
            <a:off x="505463" y="1089818"/>
            <a:ext cx="1118266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s-CO" sz="2000" b="1" dirty="0">
                <a:latin typeface="Arial" panose="020B0604020202020204" pitchFamily="34" charset="0"/>
                <a:cs typeface="Arial" panose="020B0604020202020204" pitchFamily="34" charset="0"/>
              </a:rPr>
              <a:t>Alta Correlación Positiva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La glucosa en sangre, el IMC y la edad son las variables más fuertemente asociadas al diagnóstico de diabetes, destacando la relación directa entre glucosa elevada y resultados positivos.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2. Outliers en Variables Clave</a:t>
            </a:r>
          </a:p>
          <a:p>
            <a:pPr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Se detectaron valores atípicos en presión arterial, grosor de la piel e insulina, lo que requiere una limpieza cuidadosa para evitar sesgos en los modelos.</a:t>
            </a:r>
          </a:p>
          <a:p>
            <a:pPr>
              <a:buNone/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3. Patrones de Riesgo Combinado</a:t>
            </a:r>
          </a:p>
          <a:p>
            <a:pPr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La combinación de IMC alto, mayor edad y glucosa elevada incrementa significativamente el riesgo de diabetes, formando un perfil de riesgo claro.</a:t>
            </a:r>
          </a:p>
          <a:p>
            <a:pPr>
              <a:buNone/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4. Impacto del Historial Familiar</a:t>
            </a:r>
          </a:p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La función de pedigrí mostró una influencia importante en el diagnóstico, confirmando que la herencia es un factor relevante en el riesgo de diabetes.</a:t>
            </a:r>
          </a:p>
          <a:p>
            <a:pPr>
              <a:buNone/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217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E816702-0D9C-49B4-AF1C-6D7A8C5C3DC3}"/>
              </a:ext>
            </a:extLst>
          </p:cNvPr>
          <p:cNvSpPr txBox="1"/>
          <p:nvPr/>
        </p:nvSpPr>
        <p:spPr>
          <a:xfrm>
            <a:off x="179882" y="449705"/>
            <a:ext cx="11557416" cy="5310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Resultados de la Predicción y Hallazgos</a:t>
            </a:r>
          </a:p>
          <a:p>
            <a:pPr>
              <a:lnSpc>
                <a:spcPct val="150000"/>
              </a:lnSpc>
              <a:buNone/>
            </a:pP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Modelo Predictivo</a:t>
            </a:r>
          </a:p>
          <a:p>
            <a:pPr>
              <a:lnSpc>
                <a:spcPct val="150000"/>
              </a:lnSpc>
              <a:buNone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Se desarrolló un modelo de clasificación (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/ Random Forest) para estimar la probabilidad de que un paciente sea diagnosticado con diabetes según sus características clínicas.</a:t>
            </a:r>
          </a:p>
          <a:p>
            <a:pPr>
              <a:lnSpc>
                <a:spcPct val="150000"/>
              </a:lnSpc>
              <a:buNone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Hallazgos Clave del Modelo</a:t>
            </a:r>
          </a:p>
          <a:p>
            <a:pPr>
              <a:lnSpc>
                <a:spcPct val="150000"/>
              </a:lnSpc>
              <a:buNone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El análisis de importancia de variables y coeficientes mostró que:</a:t>
            </a:r>
          </a:p>
          <a:p>
            <a:pPr>
              <a:lnSpc>
                <a:spcPct val="150000"/>
              </a:lnSpc>
              <a:buNone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Glucosa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Índice de Masa Corporal (IMC)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Edad</a:t>
            </a:r>
          </a:p>
          <a:p>
            <a:pPr>
              <a:lnSpc>
                <a:spcPct val="150000"/>
              </a:lnSpc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son los predictores más influyentes en la clasificación. Todos presentan coeficientes positivos, indicando que valores altos en estas variables aumentan la probabilidad de diagnóstico de diabetes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70703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6D42773-5040-06AA-E756-CF628B7385D1}"/>
              </a:ext>
            </a:extLst>
          </p:cNvPr>
          <p:cNvSpPr txBox="1"/>
          <p:nvPr/>
        </p:nvSpPr>
        <p:spPr>
          <a:xfrm>
            <a:off x="168639" y="434715"/>
            <a:ext cx="1183848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Limitaciones y Recomendaciones Futuras</a:t>
            </a:r>
          </a:p>
          <a:p>
            <a:pPr algn="ctr">
              <a:buNone/>
            </a:pPr>
            <a:endParaRPr lang="es-MX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1. Limitaciones del Dataset</a:t>
            </a:r>
          </a:p>
          <a:p>
            <a:pPr>
              <a:buNone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El conjunto de datos utilizado presenta un tamaño reducido y carece de variables importantes relacionadas con estilo de vida o factores socioeconómicos. Esto limita la profundidad del análisis y reduce la capacidad de generalizar los resultados a poblaciones más amplias.</a:t>
            </a:r>
          </a:p>
          <a:p>
            <a:pPr>
              <a:buNone/>
            </a:pPr>
            <a:endParaRPr lang="es-MX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2. Restricciones del Análisis</a:t>
            </a:r>
          </a:p>
          <a:p>
            <a:pPr>
              <a:buNone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El análisis se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realizó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con datos estáticos, sin información longitudinal. Esto impide evaluar la evolución de la diabetes a lo largo del tiempo y limita el entendimiento de cómo los factores de riesgo progresan en cada paciente</a:t>
            </a:r>
          </a:p>
          <a:p>
            <a:pPr>
              <a:buNone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None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3. Posibles Sesgos</a:t>
            </a:r>
          </a:p>
          <a:p>
            <a:pPr>
              <a:buNone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18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“Pima </a:t>
            </a:r>
            <a:r>
              <a:rPr lang="es-MX" sz="1800" dirty="0" err="1">
                <a:latin typeface="Arial" panose="020B0604020202020204" pitchFamily="34" charset="0"/>
                <a:cs typeface="Arial" panose="020B0604020202020204" pitchFamily="34" charset="0"/>
              </a:rPr>
              <a:t>Indians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Diabetes” proviene de una población específica, lo cual puede introducir sesgos y afectar la aplicabilidad de los modelos en personas de otros contextos étnicos o demográficos.</a:t>
            </a:r>
          </a:p>
          <a:p>
            <a:pPr>
              <a:buNone/>
            </a:pPr>
            <a:endParaRPr lang="es-MX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s-MX" sz="1800" b="1" dirty="0">
                <a:latin typeface="Arial" panose="020B0604020202020204" pitchFamily="34" charset="0"/>
                <a:cs typeface="Arial" panose="020B0604020202020204" pitchFamily="34" charset="0"/>
              </a:rPr>
              <a:t>4. Recomendaciones Futuras</a:t>
            </a:r>
          </a:p>
          <a:p>
            <a:pPr>
              <a:buNone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Para mejorar la calidad del análisis y la precisión de los modelos, se sugiere: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Ampliar el </a:t>
            </a:r>
            <a:r>
              <a:rPr lang="es-MX" sz="18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 incluyendo variables de estilo de vida (alimentación, ejercicio, hábitos).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Incorporar datos genéticos y clínicos adicionales.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Recolectar información de grupos de control más diversos.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Implementar estudios longitudinales que permitan evaluar cambios y progresión de la enfermedad.</a:t>
            </a:r>
          </a:p>
        </p:txBody>
      </p:sp>
    </p:spTree>
    <p:extLst>
      <p:ext uri="{BB962C8B-B14F-4D97-AF65-F5344CB8AC3E}">
        <p14:creationId xmlns:p14="http://schemas.microsoft.com/office/powerpoint/2010/main" val="11573893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970</Words>
  <Application>Microsoft Office PowerPoint</Application>
  <PresentationFormat>Personalizado</PresentationFormat>
  <Paragraphs>79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0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david felipe perdomo</cp:lastModifiedBy>
  <cp:revision>12</cp:revision>
  <dcterms:created xsi:type="dcterms:W3CDTF">2020-08-21T13:03:05Z</dcterms:created>
  <dcterms:modified xsi:type="dcterms:W3CDTF">2025-12-11T23:07:34Z</dcterms:modified>
</cp:coreProperties>
</file>